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45" d="100"/>
          <a:sy n="45" d="100"/>
        </p:scale>
        <p:origin x="-66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A1BDA50-051B-464B-8CD9-E12DBFB7F02A}" type="datetimeFigureOut">
              <a:rPr lang="ar-IQ" smtClean="0"/>
              <a:pPr/>
              <a:t>27/11/1434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FAB9034-EA0A-46C6-9630-718350F0E180}"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A138EDD-3669-42BA-B6C7-CF28BB5E34C3}" type="datetimeFigureOut">
              <a:rPr lang="ar-IQ" smtClean="0"/>
              <a:pPr/>
              <a:t>27/11/1434</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EA931A-73A3-41CA-8951-905021A8F903}"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138EDD-3669-42BA-B6C7-CF28BB5E34C3}" type="datetimeFigureOut">
              <a:rPr lang="ar-IQ" smtClean="0"/>
              <a:pPr/>
              <a:t>27/11/1434</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88EA931A-73A3-41CA-8951-905021A8F903}"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138EDD-3669-42BA-B6C7-CF28BB5E34C3}" type="datetimeFigureOut">
              <a:rPr lang="ar-IQ" smtClean="0"/>
              <a:pPr/>
              <a:t>27/11/1434</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88EA931A-73A3-41CA-8951-905021A8F903}"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138EDD-3669-42BA-B6C7-CF28BB5E34C3}" type="datetimeFigureOut">
              <a:rPr lang="ar-IQ" smtClean="0"/>
              <a:pPr/>
              <a:t>27/11/1434</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88EA931A-73A3-41CA-8951-905021A8F903}" type="slidenum">
              <a:rPr lang="ar-IQ" smtClean="0"/>
              <a:pPr/>
              <a:t>‹#›</a:t>
            </a:fld>
            <a:endParaRPr lang="ar-IQ"/>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A138EDD-3669-42BA-B6C7-CF28BB5E34C3}" type="datetimeFigureOut">
              <a:rPr lang="ar-IQ" smtClean="0"/>
              <a:pPr/>
              <a:t>27/11/1434</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88EA931A-73A3-41CA-8951-905021A8F903}" type="slidenum">
              <a:rPr lang="ar-IQ" smtClean="0"/>
              <a:pPr/>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A138EDD-3669-42BA-B6C7-CF28BB5E34C3}" type="datetimeFigureOut">
              <a:rPr lang="ar-IQ" smtClean="0"/>
              <a:pPr/>
              <a:t>27/11/1434</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88EA931A-73A3-41CA-8951-905021A8F903}" type="slidenum">
              <a:rPr lang="ar-IQ" smtClean="0"/>
              <a:pPr/>
              <a:t>‹#›</a:t>
            </a:fld>
            <a:endParaRPr lang="ar-IQ"/>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A138EDD-3669-42BA-B6C7-CF28BB5E34C3}" type="datetimeFigureOut">
              <a:rPr lang="ar-IQ" smtClean="0"/>
              <a:pPr/>
              <a:t>27/11/1434</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88EA931A-73A3-41CA-8951-905021A8F903}"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A138EDD-3669-42BA-B6C7-CF28BB5E34C3}" type="datetimeFigureOut">
              <a:rPr lang="ar-IQ" smtClean="0"/>
              <a:pPr/>
              <a:t>27/11/1434</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88EA931A-73A3-41CA-8951-905021A8F903}" type="slidenum">
              <a:rPr lang="ar-IQ" smtClean="0"/>
              <a:pPr/>
              <a:t>‹#›</a:t>
            </a:fld>
            <a:endParaRPr lang="ar-IQ"/>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A138EDD-3669-42BA-B6C7-CF28BB5E34C3}" type="datetimeFigureOut">
              <a:rPr lang="ar-IQ" smtClean="0"/>
              <a:pPr/>
              <a:t>27/11/1434</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88EA931A-73A3-41CA-8951-905021A8F903}"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A138EDD-3669-42BA-B6C7-CF28BB5E34C3}" type="datetimeFigureOut">
              <a:rPr lang="ar-IQ" smtClean="0"/>
              <a:pPr/>
              <a:t>27/11/1434</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88EA931A-73A3-41CA-8951-905021A8F903}"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A138EDD-3669-42BA-B6C7-CF28BB5E34C3}" type="datetimeFigureOut">
              <a:rPr lang="ar-IQ" smtClean="0"/>
              <a:pPr/>
              <a:t>27/11/1434</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8EA931A-73A3-41CA-8951-905021A8F903}" type="slidenum">
              <a:rPr lang="ar-IQ" smtClean="0"/>
              <a:pPr/>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A138EDD-3669-42BA-B6C7-CF28BB5E34C3}" type="datetimeFigureOut">
              <a:rPr lang="ar-IQ" smtClean="0"/>
              <a:pPr/>
              <a:t>27/11/1434</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8EA931A-73A3-41CA-8951-905021A8F903}"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سفرة استطلاعية الى شمال العراق </a:t>
            </a:r>
            <a:endParaRPr lang="ar-IQ"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IQ" b="1" dirty="0" smtClean="0"/>
              <a:t>عند العودة من جامعة سوران تم مشاهدة تكوين بخمة الجيري الذي يمتاز بصخوره الصلبة مكونة قمم الجبال والتي تحتوي على التكهفات ويظهر عليها نضوح المواد الهايدروكاربونية التي يكون لونها اسود.</a:t>
            </a:r>
          </a:p>
          <a:p>
            <a:endParaRPr lang="ar-IQ" dirty="0"/>
          </a:p>
        </p:txBody>
      </p:sp>
      <p:sp>
        <p:nvSpPr>
          <p:cNvPr id="3" name="Title 2"/>
          <p:cNvSpPr>
            <a:spLocks noGrp="1"/>
          </p:cNvSpPr>
          <p:nvPr>
            <p:ph type="title"/>
          </p:nvPr>
        </p:nvSpPr>
        <p:spPr/>
        <p:txBody>
          <a:bodyPr/>
          <a:lstStyle/>
          <a:p>
            <a:pPr algn="ctr"/>
            <a:r>
              <a:rPr lang="ar-IQ" dirty="0" smtClean="0"/>
              <a:t>طريق سوران-شقلاوة</a:t>
            </a:r>
            <a:endParaRPr lang="ar-IQ" dirty="0"/>
          </a:p>
        </p:txBody>
      </p:sp>
      <p:pic>
        <p:nvPicPr>
          <p:cNvPr id="4" name="عنصر نائب للمحتوى 4" descr="تكهفات في تكوين بخمة.JPG"/>
          <p:cNvPicPr>
            <a:picLocks noChangeAspect="1"/>
          </p:cNvPicPr>
          <p:nvPr/>
        </p:nvPicPr>
        <p:blipFill>
          <a:blip r:embed="rId2" cstate="print"/>
          <a:stretch>
            <a:fillRect/>
          </a:stretch>
        </p:blipFill>
        <p:spPr>
          <a:xfrm>
            <a:off x="571472" y="571480"/>
            <a:ext cx="7801000" cy="5850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58" y="285728"/>
            <a:ext cx="8229600" cy="1143000"/>
          </a:xfrm>
        </p:spPr>
        <p:txBody>
          <a:bodyPr>
            <a:noAutofit/>
          </a:bodyPr>
          <a:lstStyle/>
          <a:p>
            <a:pPr algn="ctr"/>
            <a:r>
              <a:rPr lang="ar-IQ" sz="3200" dirty="0" smtClean="0"/>
              <a:t>طبقات من تكوين بخمة الجيري المقاومة للتعرية و التي يظهر عليها التطبق الجيد</a:t>
            </a:r>
            <a:br>
              <a:rPr lang="ar-IQ" sz="3200" dirty="0" smtClean="0"/>
            </a:br>
            <a:endParaRPr lang="ar-IQ" sz="3200" dirty="0"/>
          </a:p>
        </p:txBody>
      </p:sp>
      <p:pic>
        <p:nvPicPr>
          <p:cNvPr id="4" name="عنصر نائب للمحتوى 6" descr="DSC03346.jpg"/>
          <p:cNvPicPr>
            <a:picLocks noGrp="1" noChangeAspect="1"/>
          </p:cNvPicPr>
          <p:nvPr>
            <p:ph idx="1"/>
          </p:nvPr>
        </p:nvPicPr>
        <p:blipFill>
          <a:blip r:embed="rId2" cstate="print"/>
          <a:stretch>
            <a:fillRect/>
          </a:stretch>
        </p:blipFill>
        <p:spPr>
          <a:xfrm>
            <a:off x="1128688" y="1285860"/>
            <a:ext cx="6800898" cy="4857784"/>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IQ" dirty="0" smtClean="0"/>
              <a:t>قرب شلال كلي علي بك</a:t>
            </a:r>
            <a:endParaRPr lang="ar-IQ" dirty="0"/>
          </a:p>
        </p:txBody>
      </p:sp>
      <p:pic>
        <p:nvPicPr>
          <p:cNvPr id="6" name="عنصر نائب للمحتوى 7" descr="تكوين بخمة واضح عليه اثار النضوح النفطي في الطريق الى مدينة سوران.JPG"/>
          <p:cNvPicPr>
            <a:picLocks noGrp="1" noChangeAspect="1"/>
          </p:cNvPicPr>
          <p:nvPr>
            <p:ph idx="1"/>
          </p:nvPr>
        </p:nvPicPr>
        <p:blipFill>
          <a:blip r:embed="rId2" cstate="print"/>
          <a:stretch>
            <a:fillRect/>
          </a:stretch>
        </p:blipFill>
        <p:spPr>
          <a:xfrm>
            <a:off x="642910" y="1214422"/>
            <a:ext cx="7929618" cy="4768487"/>
          </a:xfrm>
        </p:spPr>
      </p:pic>
      <p:sp>
        <p:nvSpPr>
          <p:cNvPr id="7" name="Rectangle 6"/>
          <p:cNvSpPr/>
          <p:nvPr/>
        </p:nvSpPr>
        <p:spPr>
          <a:xfrm>
            <a:off x="1428728" y="1571612"/>
            <a:ext cx="6191118" cy="584775"/>
          </a:xfrm>
          <a:prstGeom prst="rect">
            <a:avLst/>
          </a:prstGeom>
          <a:solidFill>
            <a:schemeClr val="tx1"/>
          </a:solidFill>
        </p:spPr>
        <p:txBody>
          <a:bodyPr wrap="none">
            <a:spAutoFit/>
          </a:bodyPr>
          <a:lstStyle/>
          <a:p>
            <a:r>
              <a:rPr lang="ar-IQ" sz="3200" b="1" dirty="0" smtClean="0">
                <a:solidFill>
                  <a:srgbClr val="FFC000"/>
                </a:solidFill>
              </a:rPr>
              <a:t>صورة مقربة للنضوح النفطي في تكوين بخمة</a:t>
            </a:r>
            <a:endParaRPr lang="ar-IQ" sz="3200" b="1" dirty="0">
              <a:solidFill>
                <a:srgbClr val="FFC000"/>
              </a:solidFill>
            </a:endParaRPr>
          </a:p>
        </p:txBody>
      </p:sp>
      <p:sp>
        <p:nvSpPr>
          <p:cNvPr id="8" name="Rectangle 7"/>
          <p:cNvSpPr/>
          <p:nvPr/>
        </p:nvSpPr>
        <p:spPr>
          <a:xfrm>
            <a:off x="1142976" y="2967335"/>
            <a:ext cx="7000924" cy="1384995"/>
          </a:xfrm>
          <a:prstGeom prst="rect">
            <a:avLst/>
          </a:prstGeom>
        </p:spPr>
        <p:txBody>
          <a:bodyPr wrap="square">
            <a:spAutoFit/>
          </a:bodyPr>
          <a:lstStyle/>
          <a:p>
            <a:r>
              <a:rPr lang="ar-IQ" sz="2800" b="1" dirty="0" smtClean="0">
                <a:solidFill>
                  <a:srgbClr val="FFFF00"/>
                </a:solidFill>
              </a:rPr>
              <a:t>تكوين بخمة هو مكافيء لتكوين عقرة عمره كمبانيان (</a:t>
            </a:r>
            <a:r>
              <a:rPr lang="en-US" sz="2800" b="1" dirty="0" smtClean="0">
                <a:solidFill>
                  <a:srgbClr val="FFFF00"/>
                </a:solidFill>
              </a:rPr>
              <a:t>70.6-83.5</a:t>
            </a:r>
            <a:r>
              <a:rPr lang="ar-IQ" sz="2800" b="1" dirty="0" smtClean="0">
                <a:solidFill>
                  <a:srgbClr val="FFFF00"/>
                </a:solidFill>
              </a:rPr>
              <a:t>) مليون عام صخوره جيرية دولوماتية تمتاز بأنها قوية جيدة التطبق تكون قمم بعض الجبال</a:t>
            </a:r>
            <a:endParaRPr lang="ar-IQ" sz="2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ar-IQ" b="1" dirty="0" smtClean="0"/>
              <a:t>تميزت المنطقة بسيطرة عدد من التكاوين عليها هي من ألاقدم الى الاحدث </a:t>
            </a:r>
          </a:p>
          <a:p>
            <a:pPr algn="ctr"/>
            <a:r>
              <a:rPr lang="ar-IQ" b="1" dirty="0" smtClean="0"/>
              <a:t>تكوين شيرانش</a:t>
            </a:r>
          </a:p>
          <a:p>
            <a:pPr algn="ctr"/>
            <a:r>
              <a:rPr lang="ar-IQ" b="1" dirty="0" smtClean="0"/>
              <a:t>تكوين كولوش</a:t>
            </a:r>
          </a:p>
          <a:p>
            <a:pPr algn="ctr"/>
            <a:r>
              <a:rPr lang="ar-IQ" b="1" dirty="0" smtClean="0"/>
              <a:t>تكوين جركس </a:t>
            </a:r>
          </a:p>
          <a:p>
            <a:pPr algn="ctr"/>
            <a:r>
              <a:rPr lang="ar-IQ" b="1" dirty="0" smtClean="0"/>
              <a:t>تكوين بيلاسبي</a:t>
            </a:r>
          </a:p>
          <a:p>
            <a:pPr algn="ctr"/>
            <a:r>
              <a:rPr lang="ar-IQ" b="1" dirty="0" smtClean="0"/>
              <a:t>تكوين انجانة</a:t>
            </a:r>
          </a:p>
          <a:p>
            <a:endParaRPr lang="ar-IQ" dirty="0"/>
          </a:p>
        </p:txBody>
      </p:sp>
      <p:sp>
        <p:nvSpPr>
          <p:cNvPr id="3" name="Title 2"/>
          <p:cNvSpPr>
            <a:spLocks noGrp="1"/>
          </p:cNvSpPr>
          <p:nvPr>
            <p:ph type="title"/>
          </p:nvPr>
        </p:nvSpPr>
        <p:spPr/>
        <p:txBody>
          <a:bodyPr/>
          <a:lstStyle/>
          <a:p>
            <a:pPr algn="ctr"/>
            <a:r>
              <a:rPr lang="ar-IQ" dirty="0" smtClean="0">
                <a:solidFill>
                  <a:srgbClr val="FF0000"/>
                </a:solidFill>
              </a:rPr>
              <a:t>منطقة شقلاوة</a:t>
            </a:r>
            <a:endParaRPr lang="ar-IQ" dirty="0">
              <a:solidFill>
                <a:srgbClr val="FF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ar-IQ" dirty="0" smtClean="0"/>
              <a:t>تكوين كولوش الفتاتي</a:t>
            </a:r>
            <a:br>
              <a:rPr lang="ar-IQ" dirty="0" smtClean="0"/>
            </a:br>
            <a:endParaRPr lang="ar-IQ" dirty="0"/>
          </a:p>
        </p:txBody>
      </p:sp>
      <p:pic>
        <p:nvPicPr>
          <p:cNvPr id="4" name="عنصر نائب للمحتوى 6" descr="DSC03386.JPG"/>
          <p:cNvPicPr>
            <a:picLocks noGrp="1" noChangeAspect="1"/>
          </p:cNvPicPr>
          <p:nvPr>
            <p:ph idx="1"/>
          </p:nvPr>
        </p:nvPicPr>
        <p:blipFill>
          <a:blip r:embed="rId2" cstate="print"/>
          <a:stretch>
            <a:fillRect/>
          </a:stretch>
        </p:blipFill>
        <p:spPr>
          <a:xfrm>
            <a:off x="142844" y="1214422"/>
            <a:ext cx="8723140" cy="5123324"/>
          </a:xfrm>
        </p:spPr>
      </p:pic>
      <p:sp>
        <p:nvSpPr>
          <p:cNvPr id="5" name="Rectangle 4"/>
          <p:cNvSpPr/>
          <p:nvPr/>
        </p:nvSpPr>
        <p:spPr>
          <a:xfrm>
            <a:off x="785786" y="500042"/>
            <a:ext cx="6929486" cy="2677656"/>
          </a:xfrm>
          <a:prstGeom prst="rect">
            <a:avLst/>
          </a:prstGeom>
          <a:solidFill>
            <a:schemeClr val="tx1"/>
          </a:solidFill>
        </p:spPr>
        <p:txBody>
          <a:bodyPr wrap="square">
            <a:spAutoFit/>
          </a:bodyPr>
          <a:lstStyle/>
          <a:p>
            <a:r>
              <a:rPr lang="ar-IQ" sz="2800" b="1" dirty="0" smtClean="0">
                <a:solidFill>
                  <a:schemeClr val="bg1"/>
                </a:solidFill>
              </a:rPr>
              <a:t>يتميز تكوين كولوش بانه يتكون من الطين الصفحي والحجر الرملي والصلصال والمدملكات يحتوي على طبقات رقيقة غامقة اللون خضراء الى زيتونية عمر التكوين هو بين الباليوسين الأوسط والأيوسين الأسفل ( </a:t>
            </a:r>
            <a:r>
              <a:rPr lang="en-US" sz="2800" b="1" dirty="0" smtClean="0">
                <a:solidFill>
                  <a:schemeClr val="bg1"/>
                </a:solidFill>
              </a:rPr>
              <a:t>55-60</a:t>
            </a:r>
            <a:r>
              <a:rPr lang="ar-IQ" sz="2800" b="1" dirty="0" smtClean="0">
                <a:solidFill>
                  <a:schemeClr val="bg1"/>
                </a:solidFill>
              </a:rPr>
              <a:t>) مليون عام. ان كولوش يقع تحت مدينة شقلاوة ومتأثر بالتعرية بدرجة كبيرة.</a:t>
            </a:r>
            <a:endParaRPr lang="ar-IQ"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ar-IQ" dirty="0" smtClean="0"/>
              <a:t>الطبقات النحيفة والإنثناءات في تكوين كولوش</a:t>
            </a:r>
            <a:br>
              <a:rPr lang="ar-IQ" dirty="0" smtClean="0"/>
            </a:br>
            <a:endParaRPr lang="ar-IQ" dirty="0"/>
          </a:p>
        </p:txBody>
      </p:sp>
      <p:pic>
        <p:nvPicPr>
          <p:cNvPr id="4" name="عنصر نائب للمحتوى 7" descr="DSC03388.JPG"/>
          <p:cNvPicPr>
            <a:picLocks noGrp="1" noChangeAspect="1"/>
          </p:cNvPicPr>
          <p:nvPr>
            <p:ph idx="1"/>
          </p:nvPr>
        </p:nvPicPr>
        <p:blipFill>
          <a:blip r:embed="rId2" cstate="print"/>
          <a:stretch>
            <a:fillRect/>
          </a:stretch>
        </p:blipFill>
        <p:spPr>
          <a:xfrm>
            <a:off x="214282" y="1285860"/>
            <a:ext cx="8429684" cy="474386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ar-IQ" dirty="0" smtClean="0"/>
              <a:t>منطقة دوكان</a:t>
            </a:r>
            <a:endParaRPr lang="ar-IQ" dirty="0"/>
          </a:p>
        </p:txBody>
      </p:sp>
      <p:pic>
        <p:nvPicPr>
          <p:cNvPr id="4" name="Picture 2" descr="H:\2012-01-06\DSC00160.JPG"/>
          <p:cNvPicPr>
            <a:picLocks noGrp="1" noChangeAspect="1" noChangeArrowheads="1"/>
          </p:cNvPicPr>
          <p:nvPr>
            <p:ph idx="1"/>
          </p:nvPr>
        </p:nvPicPr>
        <p:blipFill>
          <a:blip r:embed="rId2" cstate="print"/>
          <a:srcRect/>
          <a:stretch>
            <a:fillRect/>
          </a:stretch>
        </p:blipFill>
        <p:spPr bwMode="auto">
          <a:xfrm>
            <a:off x="1000100" y="1333086"/>
            <a:ext cx="7500990" cy="5143536"/>
          </a:xfrm>
          <a:prstGeom prst="rect">
            <a:avLst/>
          </a:prstGeom>
          <a:noFill/>
        </p:spPr>
      </p:pic>
      <p:sp>
        <p:nvSpPr>
          <p:cNvPr id="5" name="Rectangle 4"/>
          <p:cNvSpPr/>
          <p:nvPr/>
        </p:nvSpPr>
        <p:spPr>
          <a:xfrm>
            <a:off x="1469012" y="2214554"/>
            <a:ext cx="6024406" cy="584775"/>
          </a:xfrm>
          <a:prstGeom prst="rect">
            <a:avLst/>
          </a:prstGeom>
          <a:solidFill>
            <a:schemeClr val="tx1"/>
          </a:solidFill>
        </p:spPr>
        <p:txBody>
          <a:bodyPr wrap="none">
            <a:spAutoFit/>
          </a:bodyPr>
          <a:lstStyle/>
          <a:p>
            <a:r>
              <a:rPr lang="ar-IQ" sz="3200" b="1" dirty="0" smtClean="0">
                <a:solidFill>
                  <a:srgbClr val="FFC000"/>
                </a:solidFill>
              </a:rPr>
              <a:t>تكوين كولوش الفتاتي مكوناً منطقة منخفضة</a:t>
            </a:r>
            <a:endParaRPr lang="ar-IQ" sz="3200" b="1" dirty="0">
              <a:solidFill>
                <a:srgbClr val="FFC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ar-IQ" dirty="0" smtClean="0"/>
              <a:t>منطقة دوكان</a:t>
            </a:r>
            <a:br>
              <a:rPr lang="ar-IQ" dirty="0" smtClean="0"/>
            </a:br>
            <a:r>
              <a:rPr lang="ar-IQ" dirty="0" smtClean="0"/>
              <a:t>تكوين شرانش </a:t>
            </a:r>
            <a:endParaRPr lang="ar-IQ" dirty="0"/>
          </a:p>
        </p:txBody>
      </p:sp>
      <p:pic>
        <p:nvPicPr>
          <p:cNvPr id="4" name="Picture 2" descr="H:\2012-01-06\DSC00166.JPG"/>
          <p:cNvPicPr>
            <a:picLocks noGrp="1" noChangeAspect="1" noChangeArrowheads="1"/>
          </p:cNvPicPr>
          <p:nvPr>
            <p:ph idx="1"/>
          </p:nvPr>
        </p:nvPicPr>
        <p:blipFill>
          <a:blip r:embed="rId2" cstate="print"/>
          <a:srcRect/>
          <a:stretch>
            <a:fillRect/>
          </a:stretch>
        </p:blipFill>
        <p:spPr bwMode="auto">
          <a:xfrm>
            <a:off x="785786" y="1500174"/>
            <a:ext cx="7358114" cy="4982801"/>
          </a:xfrm>
          <a:prstGeom prst="rect">
            <a:avLst/>
          </a:prstGeom>
          <a:noFill/>
        </p:spPr>
      </p:pic>
      <p:pic>
        <p:nvPicPr>
          <p:cNvPr id="5" name="Picture 3" descr="H:\2012-01-06\DSC00162.JPG"/>
          <p:cNvPicPr>
            <a:picLocks noChangeAspect="1" noChangeArrowheads="1"/>
          </p:cNvPicPr>
          <p:nvPr/>
        </p:nvPicPr>
        <p:blipFill>
          <a:blip r:embed="rId3" cstate="print"/>
          <a:srcRect/>
          <a:stretch>
            <a:fillRect/>
          </a:stretch>
        </p:blipFill>
        <p:spPr bwMode="auto">
          <a:xfrm>
            <a:off x="857224" y="1500174"/>
            <a:ext cx="7262327" cy="4929222"/>
          </a:xfrm>
          <a:prstGeom prst="rect">
            <a:avLst/>
          </a:prstGeom>
          <a:noFill/>
        </p:spPr>
      </p:pic>
      <p:sp>
        <p:nvSpPr>
          <p:cNvPr id="6" name="Rectangle 5"/>
          <p:cNvSpPr/>
          <p:nvPr/>
        </p:nvSpPr>
        <p:spPr>
          <a:xfrm>
            <a:off x="1000100" y="1571612"/>
            <a:ext cx="7000924" cy="1815882"/>
          </a:xfrm>
          <a:prstGeom prst="rect">
            <a:avLst/>
          </a:prstGeom>
          <a:solidFill>
            <a:schemeClr val="tx1"/>
          </a:solidFill>
        </p:spPr>
        <p:txBody>
          <a:bodyPr wrap="square">
            <a:spAutoFit/>
          </a:bodyPr>
          <a:lstStyle/>
          <a:p>
            <a:r>
              <a:rPr lang="ar-IQ" sz="2800" b="1" dirty="0" smtClean="0">
                <a:solidFill>
                  <a:srgbClr val="FFC000"/>
                </a:solidFill>
              </a:rPr>
              <a:t>تكوين شيرانش الجيري عمره ماسترختيان( </a:t>
            </a:r>
            <a:r>
              <a:rPr lang="en-US" sz="2800" b="1" dirty="0" smtClean="0">
                <a:solidFill>
                  <a:srgbClr val="FFC000"/>
                </a:solidFill>
              </a:rPr>
              <a:t>65-70</a:t>
            </a:r>
            <a:r>
              <a:rPr lang="ar-IQ" sz="2800" b="1" dirty="0" smtClean="0">
                <a:solidFill>
                  <a:srgbClr val="FFC000"/>
                </a:solidFill>
              </a:rPr>
              <a:t>) مليون عام يلاحظ فيه التطبق الجيد سمك الطبقات                  (20  -30سم.)</a:t>
            </a:r>
          </a:p>
          <a:p>
            <a:endParaRPr lang="ar-IQ"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952" y="1481328"/>
            <a:ext cx="8891752" cy="3961095"/>
          </a:xfrm>
        </p:spPr>
        <p:txBody>
          <a:bodyPr/>
          <a:lstStyle/>
          <a:p>
            <a:r>
              <a:rPr lang="ar-IQ" dirty="0" smtClean="0"/>
              <a:t>فالق اعتيادي تم تشخيصه من خلال انثناء الطبقات</a:t>
            </a:r>
          </a:p>
          <a:p>
            <a:endParaRPr lang="ar-IQ" dirty="0"/>
          </a:p>
        </p:txBody>
      </p:sp>
      <p:sp>
        <p:nvSpPr>
          <p:cNvPr id="3" name="Title 2"/>
          <p:cNvSpPr>
            <a:spLocks noGrp="1"/>
          </p:cNvSpPr>
          <p:nvPr>
            <p:ph type="title"/>
          </p:nvPr>
        </p:nvSpPr>
        <p:spPr/>
        <p:txBody>
          <a:bodyPr/>
          <a:lstStyle/>
          <a:p>
            <a:pPr algn="ctr"/>
            <a:r>
              <a:rPr lang="ar-IQ" dirty="0" smtClean="0"/>
              <a:t>عناصر المايكروتكتونك</a:t>
            </a:r>
            <a:endParaRPr lang="ar-IQ" dirty="0"/>
          </a:p>
        </p:txBody>
      </p:sp>
      <p:pic>
        <p:nvPicPr>
          <p:cNvPr id="4" name="Picture 2" descr="H:\2012-01-06\DSC00170.JPG"/>
          <p:cNvPicPr>
            <a:picLocks noChangeAspect="1" noChangeArrowheads="1"/>
          </p:cNvPicPr>
          <p:nvPr/>
        </p:nvPicPr>
        <p:blipFill>
          <a:blip r:embed="rId2" cstate="print"/>
          <a:srcRect/>
          <a:stretch>
            <a:fillRect/>
          </a:stretch>
        </p:blipFill>
        <p:spPr bwMode="auto">
          <a:xfrm>
            <a:off x="857224" y="1928802"/>
            <a:ext cx="7429552" cy="471490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282" y="285728"/>
            <a:ext cx="8229600" cy="1143000"/>
          </a:xfrm>
        </p:spPr>
        <p:txBody>
          <a:bodyPr>
            <a:noAutofit/>
          </a:bodyPr>
          <a:lstStyle/>
          <a:p>
            <a:pPr algn="ctr"/>
            <a:r>
              <a:rPr lang="ar-IQ" sz="3200" dirty="0" smtClean="0"/>
              <a:t>فالق اعتيادي متزامن مع ستايلولايت أفقي موازي لمستوي التطبق</a:t>
            </a:r>
            <a:br>
              <a:rPr lang="ar-IQ" sz="3200" dirty="0" smtClean="0"/>
            </a:br>
            <a:endParaRPr lang="ar-IQ" sz="3200" dirty="0"/>
          </a:p>
        </p:txBody>
      </p:sp>
      <p:pic>
        <p:nvPicPr>
          <p:cNvPr id="4" name="Content Placeholder 3" descr="C:\Documents and Settings\user\Desktop\كردستان\كردستان 2\منظر لفالق اعتيادي تكوين شرانش.JPG"/>
          <p:cNvPicPr>
            <a:picLocks noGrp="1" noChangeAspect="1" noChangeArrowheads="1"/>
          </p:cNvPicPr>
          <p:nvPr>
            <p:ph idx="1"/>
          </p:nvPr>
        </p:nvPicPr>
        <p:blipFill>
          <a:blip r:embed="rId2" cstate="print"/>
          <a:srcRect/>
          <a:stretch>
            <a:fillRect/>
          </a:stretch>
        </p:blipFill>
        <p:spPr bwMode="auto">
          <a:xfrm>
            <a:off x="1000100" y="1285860"/>
            <a:ext cx="7215238" cy="5250694"/>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928802"/>
            <a:ext cx="8270776" cy="4170246"/>
          </a:xfrm>
        </p:spPr>
        <p:txBody>
          <a:bodyPr>
            <a:normAutofit fontScale="92500" lnSpcReduction="10000"/>
          </a:bodyPr>
          <a:lstStyle/>
          <a:p>
            <a:r>
              <a:rPr lang="ar-IQ" sz="3600" b="1" dirty="0" smtClean="0"/>
              <a:t>شملت السفرة على زيارة المناطق التالية:- </a:t>
            </a:r>
          </a:p>
          <a:p>
            <a:r>
              <a:rPr lang="ar-IQ" sz="3600" b="1" dirty="0" smtClean="0"/>
              <a:t>مدينة دهوك </a:t>
            </a:r>
          </a:p>
          <a:p>
            <a:r>
              <a:rPr lang="ar-IQ" sz="3600" b="1" dirty="0" smtClean="0"/>
              <a:t>منطقة شقلاوة </a:t>
            </a:r>
          </a:p>
          <a:p>
            <a:r>
              <a:rPr lang="ar-IQ" sz="3600" b="1" dirty="0" smtClean="0"/>
              <a:t>منطقة سوران </a:t>
            </a:r>
          </a:p>
          <a:p>
            <a:r>
              <a:rPr lang="ar-IQ" sz="3600" b="1" dirty="0" smtClean="0"/>
              <a:t>منطقة دوكان  </a:t>
            </a:r>
          </a:p>
          <a:p>
            <a:r>
              <a:rPr lang="ar-IQ" sz="3600" b="1" dirty="0" smtClean="0"/>
              <a:t>تم تحديد اهم التكاوين الجيولوجية والظواهر التركيبة والجيومورفولوجية المنكشفة في هذه المناطق كما تم اجراء زيارات لبعض الكليات التي لها اقسام مماثلة للقسم</a:t>
            </a:r>
            <a:endParaRPr lang="ar-IQ" sz="3600" b="1" dirty="0"/>
          </a:p>
        </p:txBody>
      </p:sp>
      <p:sp>
        <p:nvSpPr>
          <p:cNvPr id="2" name="Title 1"/>
          <p:cNvSpPr>
            <a:spLocks noGrp="1"/>
          </p:cNvSpPr>
          <p:nvPr>
            <p:ph type="title"/>
          </p:nvPr>
        </p:nvSpPr>
        <p:spPr>
          <a:xfrm>
            <a:off x="0" y="571480"/>
            <a:ext cx="8534400" cy="1428760"/>
          </a:xfrm>
        </p:spPr>
        <p:txBody>
          <a:bodyPr>
            <a:normAutofit/>
          </a:bodyPr>
          <a:lstStyle/>
          <a:p>
            <a:pPr algn="just"/>
            <a:r>
              <a:rPr lang="ar-IQ" sz="2800" dirty="0" smtClean="0"/>
              <a:t>قام وفد من قسم جيولوجيا النفط والمعادن باجراء سفرة استطلاعية الى مناطق شمال العراق لغرض تحديد المناطق الملائمة لاجراء العمل الحقلي (الكورس الصيفي) لطلبة المرحلة الثانية </a:t>
            </a:r>
            <a:endParaRPr lang="ar-IQ" sz="28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ar-IQ" dirty="0" smtClean="0"/>
              <a:t>فالق ازاحة مضربية تم تشخيصه من خلال التخطيط الأفقي</a:t>
            </a:r>
            <a:endParaRPr lang="ar-IQ" dirty="0"/>
          </a:p>
        </p:txBody>
      </p:sp>
      <p:pic>
        <p:nvPicPr>
          <p:cNvPr id="4" name="Picture 2" descr="H:\2012-01-06\DSC00163.JPG"/>
          <p:cNvPicPr>
            <a:picLocks noGrp="1" noChangeAspect="1" noChangeArrowheads="1"/>
          </p:cNvPicPr>
          <p:nvPr>
            <p:ph idx="1"/>
          </p:nvPr>
        </p:nvPicPr>
        <p:blipFill>
          <a:blip r:embed="rId2" cstate="print"/>
          <a:srcRect/>
          <a:stretch>
            <a:fillRect/>
          </a:stretch>
        </p:blipFill>
        <p:spPr bwMode="auto">
          <a:xfrm>
            <a:off x="714348" y="1428736"/>
            <a:ext cx="7786742" cy="506365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ar-IQ" dirty="0" smtClean="0"/>
              <a:t>مستوي فالق يلاحظ  فيه ان الجزء الصخري المفقود قد تحرك نحو الزاوية السفلى اليمنى من الصورة</a:t>
            </a:r>
            <a:br>
              <a:rPr lang="ar-IQ" dirty="0" smtClean="0"/>
            </a:br>
            <a:endParaRPr lang="ar-IQ" dirty="0"/>
          </a:p>
        </p:txBody>
      </p:sp>
      <p:pic>
        <p:nvPicPr>
          <p:cNvPr id="4" name="Content Placeholder 3" descr="H:\2012-01-06\DSC00171.JPG"/>
          <p:cNvPicPr>
            <a:picLocks noGrp="1" noChangeAspect="1" noChangeArrowheads="1"/>
          </p:cNvPicPr>
          <p:nvPr>
            <p:ph idx="1"/>
          </p:nvPr>
        </p:nvPicPr>
        <p:blipFill>
          <a:blip r:embed="rId2" cstate="print"/>
          <a:srcRect/>
          <a:stretch>
            <a:fillRect/>
          </a:stretch>
        </p:blipFill>
        <p:spPr bwMode="auto">
          <a:xfrm>
            <a:off x="928662" y="1357298"/>
            <a:ext cx="7358114" cy="531577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ar-IQ" sz="2800" dirty="0" smtClean="0"/>
              <a:t>مستوي فالق اعتيادي يظهر فيه التبلور المعدني والتخطيط الذي يشير الى حركة الجزء الصخري المفقود نحو الشخص الواقف.</a:t>
            </a:r>
            <a:br>
              <a:rPr lang="ar-IQ" sz="2800" dirty="0" smtClean="0"/>
            </a:br>
            <a:endParaRPr lang="ar-IQ" sz="2800" dirty="0"/>
          </a:p>
        </p:txBody>
      </p:sp>
      <p:pic>
        <p:nvPicPr>
          <p:cNvPr id="4" name="Picture 2" descr="H:\2012-01-06\DSC00174.JPG"/>
          <p:cNvPicPr>
            <a:picLocks noGrp="1" noChangeAspect="1" noChangeArrowheads="1"/>
          </p:cNvPicPr>
          <p:nvPr>
            <p:ph idx="1"/>
          </p:nvPr>
        </p:nvPicPr>
        <p:blipFill>
          <a:blip r:embed="rId2" cstate="print"/>
          <a:srcRect/>
          <a:stretch>
            <a:fillRect/>
          </a:stretch>
        </p:blipFill>
        <p:spPr bwMode="auto">
          <a:xfrm>
            <a:off x="785786" y="1428736"/>
            <a:ext cx="7286676" cy="492922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ar-IQ" dirty="0" smtClean="0"/>
              <a:t>مستوي ستايلولايت أفقي يظهر التدبب فيه باتجاه الأعلى مشيرا إلى تأثر بإجهاد أعظم شاقولي.</a:t>
            </a:r>
            <a:endParaRPr lang="ar-IQ" dirty="0"/>
          </a:p>
        </p:txBody>
      </p:sp>
      <p:pic>
        <p:nvPicPr>
          <p:cNvPr id="4" name="Content Placeholder 3" descr="H:\2012-01-06\DSC00144.JPG"/>
          <p:cNvPicPr>
            <a:picLocks noGrp="1" noChangeAspect="1" noChangeArrowheads="1"/>
          </p:cNvPicPr>
          <p:nvPr>
            <p:ph idx="1"/>
          </p:nvPr>
        </p:nvPicPr>
        <p:blipFill>
          <a:blip r:embed="rId2" cstate="print"/>
          <a:srcRect/>
          <a:stretch>
            <a:fillRect/>
          </a:stretch>
        </p:blipFill>
        <p:spPr bwMode="auto">
          <a:xfrm>
            <a:off x="714348" y="1571612"/>
            <a:ext cx="7652659" cy="461410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ar-IQ" dirty="0" smtClean="0"/>
              <a:t>مستوي ستايلولايت عمودي يشيرالى اتجاه الاجهاد الاعظم المؤثر في المنطقة بحدود 035</a:t>
            </a:r>
            <a:br>
              <a:rPr lang="ar-IQ" dirty="0" smtClean="0"/>
            </a:br>
            <a:endParaRPr lang="ar-IQ" dirty="0"/>
          </a:p>
        </p:txBody>
      </p:sp>
      <p:pic>
        <p:nvPicPr>
          <p:cNvPr id="4" name="Picture 2" descr="H:\2012-01-06\DSC00146.JPG"/>
          <p:cNvPicPr>
            <a:picLocks noGrp="1" noChangeAspect="1" noChangeArrowheads="1"/>
          </p:cNvPicPr>
          <p:nvPr>
            <p:ph idx="1"/>
          </p:nvPr>
        </p:nvPicPr>
        <p:blipFill>
          <a:blip r:embed="rId2" cstate="print"/>
          <a:srcRect/>
          <a:stretch>
            <a:fillRect/>
          </a:stretch>
        </p:blipFill>
        <p:spPr bwMode="auto">
          <a:xfrm>
            <a:off x="428596" y="1214422"/>
            <a:ext cx="7858180" cy="515693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ar-IQ" dirty="0" smtClean="0"/>
              <a:t>عروق معدنية اتجاهها </a:t>
            </a:r>
            <a:r>
              <a:rPr lang="en-US" dirty="0" smtClean="0"/>
              <a:t>080 </a:t>
            </a:r>
            <a:r>
              <a:rPr lang="ar-IQ" dirty="0" smtClean="0"/>
              <a:t> تشير الى حصول تمدد في المنطقة</a:t>
            </a:r>
            <a:br>
              <a:rPr lang="ar-IQ" dirty="0" smtClean="0"/>
            </a:br>
            <a:endParaRPr lang="ar-IQ" dirty="0"/>
          </a:p>
        </p:txBody>
      </p:sp>
      <p:pic>
        <p:nvPicPr>
          <p:cNvPr id="4" name="Content Placeholder 3" descr="H:\2012-01-06\DSC00147.JPG"/>
          <p:cNvPicPr>
            <a:picLocks noGrp="1" noChangeAspect="1" noChangeArrowheads="1"/>
          </p:cNvPicPr>
          <p:nvPr>
            <p:ph idx="1"/>
          </p:nvPr>
        </p:nvPicPr>
        <p:blipFill>
          <a:blip r:embed="rId2" cstate="print"/>
          <a:srcRect/>
          <a:stretch>
            <a:fillRect/>
          </a:stretch>
        </p:blipFill>
        <p:spPr bwMode="auto">
          <a:xfrm>
            <a:off x="642910" y="1285860"/>
            <a:ext cx="7671788" cy="524164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ar-IQ" dirty="0" smtClean="0"/>
              <a:t>ظاهرة عدم التوافق الزاوي بين تكوين كولوش ذات الطبقات المائلة والترسبات الحديثة التي تبدو أفقية</a:t>
            </a:r>
            <a:br>
              <a:rPr lang="ar-IQ" dirty="0" smtClean="0"/>
            </a:br>
            <a:endParaRPr lang="ar-IQ" dirty="0"/>
          </a:p>
        </p:txBody>
      </p:sp>
      <p:pic>
        <p:nvPicPr>
          <p:cNvPr id="4" name="Content Placeholder 3" descr="H:\2012-01-06\DSC00153.JPG"/>
          <p:cNvPicPr>
            <a:picLocks noGrp="1" noChangeAspect="1" noChangeArrowheads="1"/>
          </p:cNvPicPr>
          <p:nvPr>
            <p:ph idx="1"/>
          </p:nvPr>
        </p:nvPicPr>
        <p:blipFill>
          <a:blip r:embed="rId2" cstate="print"/>
          <a:srcRect/>
          <a:stretch>
            <a:fillRect/>
          </a:stretch>
        </p:blipFill>
        <p:spPr bwMode="auto">
          <a:xfrm>
            <a:off x="642910" y="1357298"/>
            <a:ext cx="7500990" cy="5197116"/>
          </a:xfrm>
          <a:prstGeom prst="rect">
            <a:avLst/>
          </a:prstGeom>
          <a:noFill/>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2910" y="571480"/>
            <a:ext cx="8229600" cy="1143000"/>
          </a:xfrm>
        </p:spPr>
        <p:txBody>
          <a:bodyPr>
            <a:normAutofit fontScale="90000"/>
          </a:bodyPr>
          <a:lstStyle/>
          <a:p>
            <a:pPr algn="ctr"/>
            <a:r>
              <a:rPr lang="ar-IQ" dirty="0" smtClean="0"/>
              <a:t>صورة سياحية</a:t>
            </a:r>
            <a:br>
              <a:rPr lang="ar-IQ" dirty="0" smtClean="0"/>
            </a:br>
            <a:r>
              <a:rPr lang="ar-IQ" dirty="0" smtClean="0"/>
              <a:t>         نرجو ان تكونوا قد استمتعتم </a:t>
            </a:r>
            <a:br>
              <a:rPr lang="ar-IQ" dirty="0" smtClean="0"/>
            </a:br>
            <a:endParaRPr lang="ar-IQ" dirty="0"/>
          </a:p>
        </p:txBody>
      </p:sp>
      <p:pic>
        <p:nvPicPr>
          <p:cNvPr id="4" name="Picture 4" descr="C:\Documents and Settings\user\Desktop\كردستان\كردستان 1\كردستان1-3\DSC03409.JPG"/>
          <p:cNvPicPr>
            <a:picLocks noGrp="1" noChangeAspect="1" noChangeArrowheads="1"/>
          </p:cNvPicPr>
          <p:nvPr>
            <p:ph idx="1"/>
          </p:nvPr>
        </p:nvPicPr>
        <p:blipFill>
          <a:blip r:embed="rId2" cstate="print"/>
          <a:srcRect/>
          <a:stretch>
            <a:fillRect/>
          </a:stretch>
        </p:blipFill>
        <p:spPr bwMode="auto">
          <a:xfrm>
            <a:off x="308130" y="1714488"/>
            <a:ext cx="8518284" cy="4793727"/>
          </a:xfrm>
          <a:prstGeom prst="rect">
            <a:avLst/>
          </a:prstGeom>
          <a:noFill/>
        </p:spPr>
      </p:pic>
      <p:sp>
        <p:nvSpPr>
          <p:cNvPr id="5" name="TextBox 4"/>
          <p:cNvSpPr txBox="1"/>
          <p:nvPr/>
        </p:nvSpPr>
        <p:spPr>
          <a:xfrm>
            <a:off x="1523785" y="2571744"/>
            <a:ext cx="3661580" cy="923330"/>
          </a:xfrm>
          <a:prstGeom prst="rect">
            <a:avLst/>
          </a:prstGeom>
          <a:solidFill>
            <a:srgbClr val="FFC000"/>
          </a:solidFill>
        </p:spPr>
        <p:txBody>
          <a:bodyPr wrap="none" rtlCol="1">
            <a:spAutoFit/>
          </a:bodyPr>
          <a:lstStyle/>
          <a:p>
            <a:r>
              <a:rPr lang="ar-IQ" sz="5400" b="1" dirty="0" smtClean="0">
                <a:solidFill>
                  <a:schemeClr val="accent2"/>
                </a:solidFill>
              </a:rPr>
              <a:t>شكراً لاصغائكم </a:t>
            </a:r>
            <a:endParaRPr lang="ar-IQ" sz="54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5">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IQ" sz="2800" b="1" dirty="0" smtClean="0">
                <a:solidFill>
                  <a:sysClr val="windowText" lastClr="000000"/>
                </a:solidFill>
              </a:rPr>
              <a:t>لقاء مع السيد عميد كلية الهندسة د. نزار محمد سليم نعمان</a:t>
            </a:r>
          </a:p>
          <a:p>
            <a:r>
              <a:rPr lang="ar-IQ" sz="2400" b="1" dirty="0" smtClean="0"/>
              <a:t>تم التباحث معه حول أمور علمية تخص قسم جيولوجيا النفط والمعادن وحول الأماكن التي يمكن الاستفادة منها لغرض العمل الحقلي</a:t>
            </a:r>
          </a:p>
          <a:p>
            <a:endParaRPr lang="ar-IQ" sz="2800" dirty="0" smtClean="0"/>
          </a:p>
          <a:p>
            <a:pPr>
              <a:buNone/>
            </a:pPr>
            <a:endParaRPr lang="ar-IQ" b="1" dirty="0"/>
          </a:p>
        </p:txBody>
      </p:sp>
      <p:sp>
        <p:nvSpPr>
          <p:cNvPr id="3" name="Title 2"/>
          <p:cNvSpPr>
            <a:spLocks noGrp="1"/>
          </p:cNvSpPr>
          <p:nvPr>
            <p:ph type="title"/>
          </p:nvPr>
        </p:nvSpPr>
        <p:spPr>
          <a:solidFill>
            <a:srgbClr val="FF0000"/>
          </a:solidFill>
        </p:spPr>
        <p:txBody>
          <a:bodyPr>
            <a:normAutofit/>
          </a:bodyPr>
          <a:lstStyle/>
          <a:p>
            <a:pPr algn="ctr"/>
            <a:r>
              <a:rPr lang="ar-IQ" sz="6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مدينة دهوك</a:t>
            </a:r>
            <a:endParaRPr lang="ar-IQ" sz="6000" dirty="0"/>
          </a:p>
        </p:txBody>
      </p:sp>
      <p:pic>
        <p:nvPicPr>
          <p:cNvPr id="6" name="عنصر نائب للمحتوى 4" descr="DSC03274.JPG"/>
          <p:cNvPicPr>
            <a:picLocks noChangeAspect="1"/>
          </p:cNvPicPr>
          <p:nvPr/>
        </p:nvPicPr>
        <p:blipFill>
          <a:blip r:embed="rId2" cstate="print"/>
          <a:stretch>
            <a:fillRect/>
          </a:stretch>
        </p:blipFill>
        <p:spPr>
          <a:xfrm>
            <a:off x="500034" y="2786058"/>
            <a:ext cx="8072494" cy="4071942"/>
          </a:xfrm>
          <a:prstGeom prst="rect">
            <a:avLst/>
          </a:prstGeom>
        </p:spPr>
      </p:pic>
      <p:sp>
        <p:nvSpPr>
          <p:cNvPr id="7" name="TextBox 6"/>
          <p:cNvSpPr txBox="1"/>
          <p:nvPr/>
        </p:nvSpPr>
        <p:spPr>
          <a:xfrm>
            <a:off x="1857356" y="2857496"/>
            <a:ext cx="6072230" cy="646331"/>
          </a:xfrm>
          <a:prstGeom prst="rect">
            <a:avLst/>
          </a:prstGeom>
          <a:solidFill>
            <a:schemeClr val="accent2"/>
          </a:solidFill>
        </p:spPr>
        <p:txBody>
          <a:bodyPr wrap="square" rtlCol="1">
            <a:spAutoFit/>
          </a:bodyPr>
          <a:lstStyle/>
          <a:p>
            <a:r>
              <a:rPr lang="ar-IQ" sz="3600" b="1" dirty="0" smtClean="0"/>
              <a:t>نصحنا ان نذهب باتجاه مصيف زاويته</a:t>
            </a:r>
            <a:endParaRPr lang="ar-IQ" sz="36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IQ" dirty="0" smtClean="0"/>
              <a:t>منطقة زاويتة يظهر فيها تكوين جركس الفتاتي</a:t>
            </a:r>
            <a:endParaRPr lang="ar-IQ" dirty="0"/>
          </a:p>
        </p:txBody>
      </p:sp>
      <p:pic>
        <p:nvPicPr>
          <p:cNvPr id="4" name="عنصر نائب للصورة 4" descr="DSC03284.JPG"/>
          <p:cNvPicPr>
            <a:picLocks noGrp="1" noChangeAspect="1"/>
          </p:cNvPicPr>
          <p:nvPr>
            <p:ph idx="1"/>
          </p:nvPr>
        </p:nvPicPr>
        <p:blipFill>
          <a:blip r:embed="rId2" cstate="print"/>
          <a:srcRect l="12500" r="12500"/>
          <a:stretch>
            <a:fillRect/>
          </a:stretch>
        </p:blipFill>
        <p:spPr>
          <a:xfrm>
            <a:off x="357158" y="1174246"/>
            <a:ext cx="8429684" cy="5683754"/>
          </a:xfrm>
        </p:spPr>
      </p:pic>
      <p:sp>
        <p:nvSpPr>
          <p:cNvPr id="5" name="TextBox 4"/>
          <p:cNvSpPr txBox="1"/>
          <p:nvPr/>
        </p:nvSpPr>
        <p:spPr>
          <a:xfrm>
            <a:off x="5643570" y="2428868"/>
            <a:ext cx="184731" cy="369332"/>
          </a:xfrm>
          <a:prstGeom prst="rect">
            <a:avLst/>
          </a:prstGeom>
          <a:noFill/>
        </p:spPr>
        <p:txBody>
          <a:bodyPr wrap="none" rtlCol="1">
            <a:spAutoFit/>
          </a:bodyPr>
          <a:lstStyle/>
          <a:p>
            <a:endParaRPr lang="ar-IQ" dirty="0"/>
          </a:p>
        </p:txBody>
      </p:sp>
      <p:sp>
        <p:nvSpPr>
          <p:cNvPr id="6" name="TextBox 5"/>
          <p:cNvSpPr txBox="1"/>
          <p:nvPr/>
        </p:nvSpPr>
        <p:spPr>
          <a:xfrm>
            <a:off x="1142976" y="1428736"/>
            <a:ext cx="7143800" cy="1938992"/>
          </a:xfrm>
          <a:prstGeom prst="rect">
            <a:avLst/>
          </a:prstGeom>
          <a:solidFill>
            <a:srgbClr val="FFFF00"/>
          </a:solidFill>
        </p:spPr>
        <p:txBody>
          <a:bodyPr wrap="square" rtlCol="1">
            <a:spAutoFit/>
          </a:bodyPr>
          <a:lstStyle/>
          <a:p>
            <a:r>
              <a:rPr lang="ar-IQ" sz="2400" b="1" dirty="0" smtClean="0"/>
              <a:t>تكوين جركس : عبارة عن ترسبات نهرية حمراء ترسبت في عصر الأيوسين قبل 54 مليون عام تظهر على شكل دورات ترسيبية تكون الحبيبات الخشنة في الأسفل وتتحول إلى غرينية وصلصالية في الجزء الأعلى  سمك التكوين حوالي 225 متر يرجع اللون الأحمر بسبب وجود اكاسيد الحديد</a:t>
            </a:r>
            <a:r>
              <a:rPr lang="ar-IQ" sz="2000" dirty="0" smtClean="0"/>
              <a:t>.  </a:t>
            </a:r>
            <a:endParaRPr lang="ar-IQ" sz="20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ar-IQ" dirty="0" smtClean="0"/>
              <a:t>قياس وضعية الطبقة في تكوين جركس</a:t>
            </a:r>
            <a:br>
              <a:rPr lang="ar-IQ" dirty="0" smtClean="0"/>
            </a:br>
            <a:endParaRPr lang="ar-IQ" dirty="0"/>
          </a:p>
        </p:txBody>
      </p:sp>
      <p:pic>
        <p:nvPicPr>
          <p:cNvPr id="4" name="عنصر نائب للمحتوى 6" descr="DSC03280.JPG"/>
          <p:cNvPicPr>
            <a:picLocks noGrp="1" noChangeAspect="1"/>
          </p:cNvPicPr>
          <p:nvPr>
            <p:ph idx="1"/>
          </p:nvPr>
        </p:nvPicPr>
        <p:blipFill>
          <a:blip r:embed="rId2" cstate="print"/>
          <a:stretch>
            <a:fillRect/>
          </a:stretch>
        </p:blipFill>
        <p:spPr>
          <a:xfrm>
            <a:off x="4117" y="1214422"/>
            <a:ext cx="9139883" cy="5143536"/>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7" descr="DSC03299.JPG"/>
          <p:cNvPicPr>
            <a:picLocks noGrp="1" noChangeAspect="1"/>
          </p:cNvPicPr>
          <p:nvPr>
            <p:ph idx="1"/>
          </p:nvPr>
        </p:nvPicPr>
        <p:blipFill>
          <a:blip r:embed="rId2" cstate="print"/>
          <a:stretch>
            <a:fillRect/>
          </a:stretch>
        </p:blipFill>
        <p:spPr>
          <a:xfrm>
            <a:off x="0" y="214290"/>
            <a:ext cx="9144000" cy="6213265"/>
          </a:xfrm>
        </p:spPr>
      </p:pic>
      <p:sp>
        <p:nvSpPr>
          <p:cNvPr id="5" name="Rectangle 4"/>
          <p:cNvSpPr/>
          <p:nvPr/>
        </p:nvSpPr>
        <p:spPr>
          <a:xfrm>
            <a:off x="428596" y="928670"/>
            <a:ext cx="8001056" cy="1200329"/>
          </a:xfrm>
          <a:prstGeom prst="rect">
            <a:avLst/>
          </a:prstGeom>
        </p:spPr>
        <p:txBody>
          <a:bodyPr wrap="square">
            <a:spAutoFit/>
          </a:bodyPr>
          <a:lstStyle/>
          <a:p>
            <a:r>
              <a:rPr lang="ar-IQ" sz="3600" b="1" dirty="0" smtClean="0">
                <a:solidFill>
                  <a:srgbClr val="FF0000"/>
                </a:solidFill>
              </a:rPr>
              <a:t>يظهر تكوين جركس في اسفل الصورة ويعلوه تكوين بيلاسبي الجيري</a:t>
            </a:r>
            <a:endParaRPr lang="ar-IQ" sz="3600" b="1" dirty="0">
              <a:solidFill>
                <a:srgbClr val="FF0000"/>
              </a:solidFill>
            </a:endParaRPr>
          </a:p>
        </p:txBody>
      </p:sp>
      <p:sp>
        <p:nvSpPr>
          <p:cNvPr id="7" name="Title 2"/>
          <p:cNvSpPr>
            <a:spLocks noGrp="1"/>
          </p:cNvSpPr>
          <p:nvPr>
            <p:ph type="title"/>
          </p:nvPr>
        </p:nvSpPr>
        <p:spPr>
          <a:xfrm>
            <a:off x="457200" y="274638"/>
            <a:ext cx="8229600" cy="1143000"/>
          </a:xfrm>
        </p:spPr>
        <p:txBody>
          <a:bodyPr>
            <a:normAutofit fontScale="90000"/>
          </a:bodyPr>
          <a:lstStyle/>
          <a:p>
            <a:r>
              <a:rPr lang="ar-IQ" dirty="0" smtClean="0"/>
              <a:t/>
            </a:r>
            <a:br>
              <a:rPr lang="ar-IQ" dirty="0" smtClean="0"/>
            </a:br>
            <a:endParaRPr lang="ar-IQ" dirty="0"/>
          </a:p>
        </p:txBody>
      </p:sp>
      <p:sp>
        <p:nvSpPr>
          <p:cNvPr id="8" name="Rectangle 7"/>
          <p:cNvSpPr/>
          <p:nvPr/>
        </p:nvSpPr>
        <p:spPr>
          <a:xfrm>
            <a:off x="357158" y="2967335"/>
            <a:ext cx="7929618" cy="2308324"/>
          </a:xfrm>
          <a:prstGeom prst="rect">
            <a:avLst/>
          </a:prstGeom>
        </p:spPr>
        <p:txBody>
          <a:bodyPr wrap="square">
            <a:spAutoFit/>
          </a:bodyPr>
          <a:lstStyle/>
          <a:p>
            <a:r>
              <a:rPr lang="ar-IQ" sz="3600" dirty="0" smtClean="0">
                <a:solidFill>
                  <a:schemeClr val="bg1"/>
                </a:solidFill>
              </a:rPr>
              <a:t>تتمثل المنطقة بطية محدبة يظهر في لب الطية تكوين جركس الذي تأثر بالتعرية الشديدة ويحاط بتكوين بيلاسبي الجيري المقاوم للتعرية مكوناً قمم الجبال المحيطة بالمنطقة </a:t>
            </a:r>
            <a:endParaRPr lang="ar-IQ"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7158" y="285728"/>
            <a:ext cx="8229600" cy="1143000"/>
          </a:xfrm>
        </p:spPr>
        <p:txBody>
          <a:bodyPr>
            <a:noAutofit/>
          </a:bodyPr>
          <a:lstStyle/>
          <a:p>
            <a:pPr algn="ctr"/>
            <a:r>
              <a:rPr lang="ar-IQ" sz="2800" b="0" dirty="0" smtClean="0"/>
              <a:t>منظر في مصيف زاويته يشاهد فيه تكوين جركس ويعلوه تكوين بلاسبي الجيري</a:t>
            </a:r>
            <a:br>
              <a:rPr lang="ar-IQ" sz="2800" b="0" dirty="0" smtClean="0"/>
            </a:br>
            <a:endParaRPr lang="ar-IQ" sz="2800" b="0" dirty="0"/>
          </a:p>
        </p:txBody>
      </p:sp>
      <p:pic>
        <p:nvPicPr>
          <p:cNvPr id="5" name="عنصر نائب للمحتوى 6" descr="DSC03307.JPG"/>
          <p:cNvPicPr>
            <a:picLocks noGrp="1" noChangeAspect="1"/>
          </p:cNvPicPr>
          <p:nvPr>
            <p:ph idx="1"/>
          </p:nvPr>
        </p:nvPicPr>
        <p:blipFill>
          <a:blip r:embed="rId2" cstate="print"/>
          <a:stretch>
            <a:fillRect/>
          </a:stretch>
        </p:blipFill>
        <p:spPr>
          <a:xfrm>
            <a:off x="142844" y="1214422"/>
            <a:ext cx="8803975" cy="5072098"/>
          </a:xfr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ar-IQ" sz="2400" dirty="0" smtClean="0"/>
              <a:t>منظر لتكوين انجانة عند الطريق بين عقرة وشقلاوة، يشاهد انتظام التطبق وتأثره بالفواصل والتجوية يلاحظ كذلك الأشكال الجيومورفولجية الناتجة عن التعرية</a:t>
            </a:r>
            <a:br>
              <a:rPr lang="ar-IQ" sz="2400" dirty="0" smtClean="0"/>
            </a:br>
            <a:endParaRPr lang="ar-IQ" sz="2400" dirty="0"/>
          </a:p>
        </p:txBody>
      </p:sp>
      <p:pic>
        <p:nvPicPr>
          <p:cNvPr id="4" name="عنصر نائب للمحتوى 7" descr="DSC03311.JPG"/>
          <p:cNvPicPr>
            <a:picLocks noGrp="1" noChangeAspect="1"/>
          </p:cNvPicPr>
          <p:nvPr>
            <p:ph idx="1"/>
          </p:nvPr>
        </p:nvPicPr>
        <p:blipFill>
          <a:blip r:embed="rId2" cstate="print"/>
          <a:stretch>
            <a:fillRect/>
          </a:stretch>
        </p:blipFill>
        <p:spPr>
          <a:xfrm>
            <a:off x="214282" y="1643050"/>
            <a:ext cx="8781462" cy="4786346"/>
          </a:xfrm>
        </p:spPr>
      </p:pic>
      <p:sp>
        <p:nvSpPr>
          <p:cNvPr id="5" name="TextBox 4"/>
          <p:cNvSpPr txBox="1"/>
          <p:nvPr/>
        </p:nvSpPr>
        <p:spPr>
          <a:xfrm>
            <a:off x="785786" y="1428737"/>
            <a:ext cx="8001056" cy="2523768"/>
          </a:xfrm>
          <a:prstGeom prst="rect">
            <a:avLst/>
          </a:prstGeom>
          <a:solidFill>
            <a:srgbClr val="FFFF00"/>
          </a:solidFill>
        </p:spPr>
        <p:txBody>
          <a:bodyPr wrap="square" rtlCol="1">
            <a:spAutoFit/>
          </a:bodyPr>
          <a:lstStyle/>
          <a:p>
            <a:r>
              <a:rPr lang="ar-SA" sz="2800" b="1" dirty="0" smtClean="0"/>
              <a:t>يتكون انجانة من طبقات رملية كلسية نحيفة وطبقات طينية حمراء وخضراء، الطبقات الرملية الكلسية تمر بدورات رسوبية من الرمل والصلصال والطين تزداد نعومة الحبيبات فيها من أسفل الطبقة الواحدة إلى أعلاها، سمك هذه الطبقات يزداد من متر واحد إلى عدة أمتار</a:t>
            </a:r>
            <a:r>
              <a:rPr lang="en-US" sz="2800" b="1" dirty="0" smtClean="0"/>
              <a:t> </a:t>
            </a:r>
            <a:r>
              <a:rPr lang="ar-IQ" sz="2800" b="1" dirty="0" smtClean="0"/>
              <a:t>. ترسب هذا التكوين في المايوسين الأعلى.</a:t>
            </a:r>
          </a:p>
          <a:p>
            <a:endParaRPr lang="ar-IQ"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ar-IQ" sz="4400" dirty="0" smtClean="0"/>
              <a:t>جامعة سوران</a:t>
            </a:r>
            <a:endParaRPr lang="ar-IQ" sz="4400" dirty="0"/>
          </a:p>
        </p:txBody>
      </p:sp>
      <p:pic>
        <p:nvPicPr>
          <p:cNvPr id="4" name="عنصر نائب للمحتوى 6" descr="وفد كلية العلوم بجامعة ديالى مع عميد كلية العلوم جامعة سوران.JPG"/>
          <p:cNvPicPr>
            <a:picLocks noGrp="1" noChangeAspect="1"/>
          </p:cNvPicPr>
          <p:nvPr>
            <p:ph idx="1"/>
          </p:nvPr>
        </p:nvPicPr>
        <p:blipFill>
          <a:blip r:embed="rId2" cstate="print"/>
          <a:stretch>
            <a:fillRect/>
          </a:stretch>
        </p:blipFill>
        <p:spPr>
          <a:xfrm>
            <a:off x="548483" y="1386664"/>
            <a:ext cx="7809731" cy="4899856"/>
          </a:xfrm>
        </p:spPr>
      </p:pic>
      <p:sp>
        <p:nvSpPr>
          <p:cNvPr id="5" name="Rectangle 4"/>
          <p:cNvSpPr/>
          <p:nvPr/>
        </p:nvSpPr>
        <p:spPr>
          <a:xfrm>
            <a:off x="1714480" y="2000240"/>
            <a:ext cx="5857916" cy="830997"/>
          </a:xfrm>
          <a:prstGeom prst="rect">
            <a:avLst/>
          </a:prstGeom>
          <a:solidFill>
            <a:schemeClr val="accent2"/>
          </a:solidFill>
        </p:spPr>
        <p:txBody>
          <a:bodyPr wrap="square">
            <a:spAutoFit/>
          </a:bodyPr>
          <a:lstStyle/>
          <a:p>
            <a:r>
              <a:rPr lang="ar-IQ" sz="2400" b="1" dirty="0" smtClean="0"/>
              <a:t>لقاء مع عميد كلية </a:t>
            </a:r>
            <a:r>
              <a:rPr lang="ar-IQ" sz="2400" b="1" dirty="0" smtClean="0"/>
              <a:t>العلوم </a:t>
            </a:r>
            <a:r>
              <a:rPr lang="ar-IQ" sz="2400" b="1" dirty="0" smtClean="0"/>
              <a:t>ورئيس قسم جيولوجيا النفط والمعادن في الجامعة الأستاذ الدكتور كمال يوسف اوديشو</a:t>
            </a:r>
          </a:p>
        </p:txBody>
      </p:sp>
      <p:pic>
        <p:nvPicPr>
          <p:cNvPr id="6" name="عنصر نائب للمحتوى 7" descr="وفد كلية العلوم جامعة ديالى مع عميد  كلية العلوم بجامعة سوران دكتور كمال اوديشو.JPG"/>
          <p:cNvPicPr>
            <a:picLocks noChangeAspect="1"/>
          </p:cNvPicPr>
          <p:nvPr/>
        </p:nvPicPr>
        <p:blipFill>
          <a:blip r:embed="rId3" cstate="print"/>
          <a:stretch>
            <a:fillRect/>
          </a:stretch>
        </p:blipFill>
        <p:spPr>
          <a:xfrm>
            <a:off x="500034" y="1214422"/>
            <a:ext cx="7786742" cy="5197115"/>
          </a:xfrm>
          <a:prstGeom prst="rect">
            <a:avLst/>
          </a:prstGeom>
        </p:spPr>
      </p:pic>
      <p:sp>
        <p:nvSpPr>
          <p:cNvPr id="7" name="Rectangle 6"/>
          <p:cNvSpPr/>
          <p:nvPr/>
        </p:nvSpPr>
        <p:spPr>
          <a:xfrm>
            <a:off x="2071670" y="1571612"/>
            <a:ext cx="5214958" cy="1200329"/>
          </a:xfrm>
          <a:prstGeom prst="rect">
            <a:avLst/>
          </a:prstGeom>
          <a:solidFill>
            <a:srgbClr val="FFC000"/>
          </a:solidFill>
        </p:spPr>
        <p:txBody>
          <a:bodyPr wrap="square">
            <a:spAutoFit/>
          </a:bodyPr>
          <a:lstStyle/>
          <a:p>
            <a:r>
              <a:rPr lang="ar-IQ" sz="2400" b="1" dirty="0" smtClean="0"/>
              <a:t>تم التباحث مع السيد العميد حول المواد الدراسية والية التعاون بين القسمين المتناظرين وقام الوفد بزيارة مختبرات القسم</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341</TotalTime>
  <Words>639</Words>
  <Application>Microsoft Office PowerPoint</Application>
  <PresentationFormat>On-screen Show (4:3)</PresentationFormat>
  <Paragraphs>56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سفرة استطلاعية الى شمال العراق </vt:lpstr>
      <vt:lpstr>قام وفد من قسم جيولوجيا النفط والمعادن باجراء سفرة استطلاعية الى مناطق شمال العراق لغرض تحديد المناطق الملائمة لاجراء العمل الحقلي (الكورس الصيفي) لطلبة المرحلة الثانية </vt:lpstr>
      <vt:lpstr>مدينة دهوك</vt:lpstr>
      <vt:lpstr>منطقة زاويتة يظهر فيها تكوين جركس الفتاتي</vt:lpstr>
      <vt:lpstr>قياس وضعية الطبقة في تكوين جركس </vt:lpstr>
      <vt:lpstr> </vt:lpstr>
      <vt:lpstr>منظر في مصيف زاويته يشاهد فيه تكوين جركس ويعلوه تكوين بلاسبي الجيري </vt:lpstr>
      <vt:lpstr>منظر لتكوين انجانة عند الطريق بين عقرة وشقلاوة، يشاهد انتظام التطبق وتأثره بالفواصل والتجوية يلاحظ كذلك الأشكال الجيومورفولجية الناتجة عن التعرية </vt:lpstr>
      <vt:lpstr>جامعة سوران</vt:lpstr>
      <vt:lpstr>طريق سوران-شقلاوة</vt:lpstr>
      <vt:lpstr>طبقات من تكوين بخمة الجيري المقاومة للتعرية و التي يظهر عليها التطبق الجيد </vt:lpstr>
      <vt:lpstr>قرب شلال كلي علي بك</vt:lpstr>
      <vt:lpstr>منطقة شقلاوة</vt:lpstr>
      <vt:lpstr>تكوين كولوش الفتاتي </vt:lpstr>
      <vt:lpstr>الطبقات النحيفة والإنثناءات في تكوين كولوش </vt:lpstr>
      <vt:lpstr>منطقة دوكان</vt:lpstr>
      <vt:lpstr>منطقة دوكان تكوين شرانش </vt:lpstr>
      <vt:lpstr>عناصر المايكروتكتونك</vt:lpstr>
      <vt:lpstr>فالق اعتيادي متزامن مع ستايلولايت أفقي موازي لمستوي التطبق </vt:lpstr>
      <vt:lpstr>فالق ازاحة مضربية تم تشخيصه من خلال التخطيط الأفقي</vt:lpstr>
      <vt:lpstr>مستوي فالق يلاحظ  فيه ان الجزء الصخري المفقود قد تحرك نحو الزاوية السفلى اليمنى من الصورة </vt:lpstr>
      <vt:lpstr>مستوي فالق اعتيادي يظهر فيه التبلور المعدني والتخطيط الذي يشير الى حركة الجزء الصخري المفقود نحو الشخص الواقف. </vt:lpstr>
      <vt:lpstr>مستوي ستايلولايت أفقي يظهر التدبب فيه باتجاه الأعلى مشيرا إلى تأثر بإجهاد أعظم شاقولي.</vt:lpstr>
      <vt:lpstr>مستوي ستايلولايت عمودي يشيرالى اتجاه الاجهاد الاعظم المؤثر في المنطقة بحدود 035 </vt:lpstr>
      <vt:lpstr>عروق معدنية اتجاهها 080  تشير الى حصول تمدد في المنطقة </vt:lpstr>
      <vt:lpstr>ظاهرة عدم التوافق الزاوي بين تكوين كولوش ذات الطبقات المائلة والترسبات الحديثة التي تبدو أفقية </vt:lpstr>
      <vt:lpstr>صورة سياحية          نرجو ان تكونوا قد استمتعتم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سفرة استطلاعية الى شمال العراق</dc:title>
  <dc:creator>DR.Ahmed Saker</dc:creator>
  <cp:lastModifiedBy>gm</cp:lastModifiedBy>
  <cp:revision>31</cp:revision>
  <dcterms:created xsi:type="dcterms:W3CDTF">2013-09-30T15:40:08Z</dcterms:created>
  <dcterms:modified xsi:type="dcterms:W3CDTF">2013-10-01T17:48:27Z</dcterms:modified>
</cp:coreProperties>
</file>